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72" r:id="rId1"/>
    <p:sldMasterId id="2147483680" r:id="rId2"/>
    <p:sldMasterId id="2147483696" r:id="rId3"/>
  </p:sldMasterIdLst>
  <p:notesMasterIdLst>
    <p:notesMasterId r:id="rId11"/>
  </p:notesMasterIdLst>
  <p:sldIdLst>
    <p:sldId id="1149" r:id="rId4"/>
    <p:sldId id="326" r:id="rId5"/>
    <p:sldId id="1150" r:id="rId6"/>
    <p:sldId id="336" r:id="rId7"/>
    <p:sldId id="327" r:id="rId8"/>
    <p:sldId id="341" r:id="rId9"/>
    <p:sldId id="1144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Helvetica Neue" panose="02000503000000020004" pitchFamily="2" charset="0"/>
      <p:regular r:id="rId18"/>
      <p:bold r:id="rId19"/>
      <p:italic r:id="rId20"/>
      <p:boldItalic r:id="rId21"/>
    </p:embeddedFont>
    <p:embeddedFont>
      <p:font typeface="Helvetica Neue Light" panose="02000403000000020004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4"/>
    <a:srgbClr val="C09091"/>
    <a:srgbClr val="FF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7"/>
    <p:restoredTop sz="94617"/>
  </p:normalViewPr>
  <p:slideViewPr>
    <p:cSldViewPr snapToGrid="0">
      <p:cViewPr varScale="1">
        <p:scale>
          <a:sx n="142" d="100"/>
          <a:sy n="142" d="100"/>
        </p:scale>
        <p:origin x="680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0.fntdata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6208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44606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luxDays - Content Dark">
  <p:cSld name="InfluxDays - Content Dark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1">
            <a:extLst>
              <a:ext uri="{FF2B5EF4-FFF2-40B4-BE49-F238E27FC236}">
                <a16:creationId xmlns:a16="http://schemas.microsoft.com/office/drawing/2014/main" id="{EF2894EC-A666-4B4A-BF31-5BC660D8A1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48" y="4773891"/>
            <a:ext cx="6808003" cy="268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GB"/>
              <a:t>E. Della Valle &amp; M. Balduini - Influx Days - San Francisco, CA (USA) - 2019</a:t>
            </a:r>
            <a:endParaRPr lang="en-GB" dirty="0"/>
          </a:p>
        </p:txBody>
      </p:sp>
      <p:sp>
        <p:nvSpPr>
          <p:cNvPr id="24" name="Slide Number Placeholder 2">
            <a:extLst>
              <a:ext uri="{FF2B5EF4-FFF2-40B4-BE49-F238E27FC236}">
                <a16:creationId xmlns:a16="http://schemas.microsoft.com/office/drawing/2014/main" id="{21D81CA7-9607-FD4F-BA00-CBB03A45C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65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D80EDDC-E38A-944F-B9CB-B0C6554768E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5" name="Google Shape;9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2025"/>
          </a:solidFill>
          <a:ln>
            <a:noFill/>
          </a:ln>
          <a:effectLst>
            <a:outerShdw blurRad="177800" algn="tl" rotWithShape="0">
              <a:srgbClr val="5CBB47">
                <a:alpha val="40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63541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>
                <a:solidFill>
                  <a:schemeClr val="lt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▫︎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1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E76CFE-4531-4140-AC81-A6166203C8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720171" y="3096929"/>
            <a:ext cx="3972854" cy="583265"/>
          </a:xfrm>
        </p:spPr>
        <p:txBody>
          <a:bodyPr vert="horz" lIns="0" tIns="0" rIns="0" bIns="0" rtlCol="0" anchor="t" anchorCtr="0">
            <a:noAutofit/>
          </a:bodyPr>
          <a:lstStyle>
            <a:lvl1pPr marL="171450" indent="-171450">
              <a:buNone/>
              <a:defRPr lang="en-US" sz="1800" cap="none" spc="0" baseline="0" dirty="0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pPr marL="0" lvl="0" indent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 userDrawn="1">
            <p:ph type="title"/>
          </p:nvPr>
        </p:nvSpPr>
        <p:spPr>
          <a:xfrm>
            <a:off x="720171" y="1492732"/>
            <a:ext cx="3972854" cy="1346992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0" i="0" u="none" spc="-105" baseline="0">
                <a:solidFill>
                  <a:schemeClr val="bg1"/>
                </a:solidFill>
                <a:effectLst/>
                <a:latin typeface="Rubik Medium" pitchFamily="2" charset="-79"/>
                <a:ea typeface="Helvetica Neue" charset="0"/>
                <a:cs typeface="Rubik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720171" y="2963710"/>
            <a:ext cx="3851830" cy="0"/>
          </a:xfrm>
          <a:prstGeom prst="line">
            <a:avLst/>
          </a:prstGeom>
          <a:ln w="3175">
            <a:solidFill>
              <a:schemeClr val="bg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614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luxDays - Content Dark">
  <p:cSld name="InfluxDays - Content Dar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2025"/>
          </a:solidFill>
          <a:ln>
            <a:noFill/>
          </a:ln>
          <a:effectLst>
            <a:outerShdw blurRad="177800" algn="tl" rotWithShape="0">
              <a:srgbClr val="5CBB47">
                <a:alpha val="40000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2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Helvetica Neue"/>
              <a:buNone/>
              <a:defRPr sz="21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463541" y="1244339"/>
            <a:ext cx="8208348" cy="3391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>
                <a:solidFill>
                  <a:schemeClr val="lt1"/>
                </a:solidFill>
              </a:defRPr>
            </a:lvl2pPr>
            <a:lvl3pPr marL="1371600" lvl="2" indent="-3238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▫︎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 dirty="0"/>
          </a:p>
        </p:txBody>
      </p:sp>
      <p:sp>
        <p:nvSpPr>
          <p:cNvPr id="29" name="Footer Placeholder 1">
            <a:extLst>
              <a:ext uri="{FF2B5EF4-FFF2-40B4-BE49-F238E27FC236}">
                <a16:creationId xmlns:a16="http://schemas.microsoft.com/office/drawing/2014/main" id="{0989D772-C820-0946-B7D7-A8BF79717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48" y="4773891"/>
            <a:ext cx="6808003" cy="268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GB"/>
              <a:t>E. Della Valle &amp; M. Balduini - Influx Days - San Francisco, CA (USA) - 2019</a:t>
            </a:r>
            <a:endParaRPr lang="en-GB" dirty="0"/>
          </a:p>
        </p:txBody>
      </p:sp>
      <p:sp>
        <p:nvSpPr>
          <p:cNvPr id="30" name="Slide Number Placeholder 2">
            <a:extLst>
              <a:ext uri="{FF2B5EF4-FFF2-40B4-BE49-F238E27FC236}">
                <a16:creationId xmlns:a16="http://schemas.microsoft.com/office/drawing/2014/main" id="{5825A8A2-2DC3-DF42-AC57-62070F4AE9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65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D80EDDC-E38A-944F-B9CB-B0C6554768E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5260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39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447BFC-9511-9543-8F1A-EDDE22F2CF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-5" b="-934"/>
          <a:stretch/>
        </p:blipFill>
        <p:spPr>
          <a:xfrm>
            <a:off x="0" y="1"/>
            <a:ext cx="9144000" cy="3595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56C941-5AB6-7D4C-8CF8-9635BFBDE5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0842" y="537700"/>
            <a:ext cx="3279584" cy="2999531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F92DFD2F-E0A2-294D-8868-E95AA95DE43D}"/>
              </a:ext>
            </a:extLst>
          </p:cNvPr>
          <p:cNvSpPr/>
          <p:nvPr userDrawn="1"/>
        </p:nvSpPr>
        <p:spPr>
          <a:xfrm>
            <a:off x="0" y="2543624"/>
            <a:ext cx="9144000" cy="2086221"/>
          </a:xfrm>
          <a:custGeom>
            <a:avLst/>
            <a:gdLst>
              <a:gd name="connsiteX0" fmla="*/ 12192000 w 12192000"/>
              <a:gd name="connsiteY0" fmla="*/ 0 h 2781628"/>
              <a:gd name="connsiteX1" fmla="*/ 12192000 w 12192000"/>
              <a:gd name="connsiteY1" fmla="*/ 2781628 h 2781628"/>
              <a:gd name="connsiteX2" fmla="*/ 0 w 12192000"/>
              <a:gd name="connsiteY2" fmla="*/ 2781628 h 2781628"/>
              <a:gd name="connsiteX3" fmla="*/ 0 w 12192000"/>
              <a:gd name="connsiteY3" fmla="*/ 673344 h 2781628"/>
              <a:gd name="connsiteX4" fmla="*/ 12192000 w 12192000"/>
              <a:gd name="connsiteY4" fmla="*/ 0 h 2781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2781628">
                <a:moveTo>
                  <a:pt x="12192000" y="0"/>
                </a:moveTo>
                <a:lnTo>
                  <a:pt x="12192000" y="2781628"/>
                </a:lnTo>
                <a:lnTo>
                  <a:pt x="0" y="2781628"/>
                </a:lnTo>
                <a:lnTo>
                  <a:pt x="0" y="673344"/>
                </a:lnTo>
                <a:lnTo>
                  <a:pt x="121920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050" dirty="0" err="1">
              <a:solidFill>
                <a:srgbClr val="000000"/>
              </a:solidFill>
              <a:latin typeface="Helvetica Neue"/>
              <a:cs typeface="Courier New" panose="020703090202050204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47D20C-35AF-2040-833A-DFAEAAEBC80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95852" y="1058092"/>
            <a:ext cx="3903895" cy="747317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795853" y="4024849"/>
            <a:ext cx="6853884" cy="583265"/>
          </a:xfrm>
        </p:spPr>
        <p:txBody>
          <a:bodyPr vert="horz" lIns="0" tIns="0" rIns="0" bIns="0" rtlCol="0" anchor="t" anchorCtr="0">
            <a:noAutofit/>
          </a:bodyPr>
          <a:lstStyle>
            <a:lvl1pPr marL="171450" indent="-171450">
              <a:buNone/>
              <a:defRPr lang="en-US" sz="1800" cap="none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Rubik" pitchFamily="2" charset="-79"/>
                <a:cs typeface="Rubik" pitchFamily="2" charset="-79"/>
              </a:defRPr>
            </a:lvl1pPr>
          </a:lstStyle>
          <a:p>
            <a:pPr marL="0" lvl="0" indent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 userDrawn="1">
            <p:ph type="title"/>
          </p:nvPr>
        </p:nvSpPr>
        <p:spPr>
          <a:xfrm>
            <a:off x="795852" y="2794872"/>
            <a:ext cx="6853885" cy="972772"/>
          </a:xfrm>
        </p:spPr>
        <p:txBody>
          <a:bodyPr lIns="0" tIns="0" rIns="0" bIns="0" anchor="b" anchorCtr="0">
            <a:noAutofit/>
          </a:bodyPr>
          <a:lstStyle>
            <a:lvl1pPr algn="l">
              <a:defRPr sz="3000" b="0" i="0" u="none" spc="-105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ubik Medium" pitchFamily="2" charset="-79"/>
                <a:ea typeface="Helvetica Neue" charset="0"/>
                <a:cs typeface="Rubik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795852" y="3891629"/>
            <a:ext cx="6853885" cy="0"/>
          </a:xfrm>
          <a:prstGeom prst="line">
            <a:avLst/>
          </a:prstGeom>
          <a:ln w="3175">
            <a:solidFill>
              <a:schemeClr val="accent6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319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 userDrawn="1">
            <p:ph type="title" hasCustomPrompt="1"/>
          </p:nvPr>
        </p:nvSpPr>
        <p:spPr>
          <a:xfrm>
            <a:off x="599146" y="1501424"/>
            <a:ext cx="5777591" cy="2147673"/>
          </a:xfrm>
        </p:spPr>
        <p:txBody>
          <a:bodyPr lIns="0" tIns="0" rIns="0" bIns="0" anchor="ctr" anchorCtr="0">
            <a:noAutofit/>
          </a:bodyPr>
          <a:lstStyle>
            <a:lvl1pPr algn="l">
              <a:defRPr sz="3600" b="0" i="0" u="none" spc="-105" baseline="0">
                <a:solidFill>
                  <a:schemeClr val="tx1"/>
                </a:solidFill>
                <a:effectLst/>
                <a:latin typeface="Rubik Medium" pitchFamily="2" charset="-79"/>
                <a:ea typeface="Helvetica Neue" charset="0"/>
                <a:cs typeface="Rubik Medium" pitchFamily="2" charset="-79"/>
              </a:defRPr>
            </a:lvl1pPr>
          </a:lstStyle>
          <a:p>
            <a:r>
              <a:rPr lang="en-US" dirty="0"/>
              <a:t>Section Header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250B0A-AD29-8E49-85EC-5F58C37A3A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62250" y="0"/>
            <a:ext cx="33817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42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86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431581" y="179294"/>
            <a:ext cx="8192157" cy="80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Helvetica Neue"/>
              <a:buNone/>
              <a:defRPr sz="2400" b="1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431581" y="1077556"/>
            <a:ext cx="8192157" cy="3518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D1E85C-AEBC-3F44-BD80-9AEBFB716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523535-0A43-974D-A5F5-3D78D2F67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E546A-5A7A-7D46-BE80-300181F9D8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88818-2D45-6D4C-B5A0-ED7B937EF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E. Della Valle &amp; M. Balduini - Influx Days - San Francisco, CA (USA) - 2019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5C42C-01FE-F94B-92DA-06D75B38B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3394A2-5689-C845-95DB-27F089FB7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48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431581" y="179294"/>
            <a:ext cx="8192157" cy="80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2C38"/>
              </a:buClr>
              <a:buSzPts val="2400"/>
              <a:buFont typeface="Helvetica Neue"/>
              <a:buNone/>
              <a:defRPr sz="2400" b="1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431581" y="1077556"/>
            <a:ext cx="8192157" cy="3518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957BB0-9745-214B-AA80-A5FC73F12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1581" y="4767263"/>
            <a:ext cx="6585169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E. Della Valle &amp; M. Balduini - Influx Days - San Francisco, CA (USA) - 2019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244849-21C0-C348-A491-B5C25A6E23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67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D80EDDC-E38A-944F-B9CB-B0C6554768E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862190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5" r:id="rId1"/>
    <p:sldLayoutId id="2147483707" r:id="rId2"/>
    <p:sldLayoutId id="2147483708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E3092D-C75E-7446-AFAD-75E4D4F3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Boot camp – part 1</a:t>
            </a:r>
            <a:endParaRPr lang="en-US" dirty="0"/>
          </a:p>
        </p:txBody>
      </p:sp>
      <p:sp>
        <p:nvSpPr>
          <p:cNvPr id="6" name="Subtitle 1">
            <a:extLst>
              <a:ext uri="{FF2B5EF4-FFF2-40B4-BE49-F238E27FC236}">
                <a16:creationId xmlns:a16="http://schemas.microsoft.com/office/drawing/2014/main" id="{30F9139B-CC77-F24C-995D-23A677ECB7F7}"/>
              </a:ext>
            </a:extLst>
          </p:cNvPr>
          <p:cNvSpPr txBox="1">
            <a:spLocks/>
          </p:cNvSpPr>
          <p:nvPr/>
        </p:nvSpPr>
        <p:spPr>
          <a:xfrm>
            <a:off x="720171" y="3061269"/>
            <a:ext cx="5297138" cy="7776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71450" marR="0" lvl="0" indent="-1714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2C2C38"/>
              </a:buClr>
              <a:buSzPts val="2100"/>
              <a:buFont typeface="Arial"/>
              <a:buNone/>
              <a:defRPr lang="en-US" sz="1800" b="0" i="0" u="none" strike="noStrike" cap="none" spc="0" baseline="0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800"/>
              <a:buFont typeface="Helvetica Neue"/>
              <a:buChar char="–"/>
              <a:defRPr sz="18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Merriweather Sans"/>
              <a:buChar char="▫︎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2C38"/>
              </a:buClr>
              <a:buSzPts val="1400"/>
              <a:buFont typeface="Arial"/>
              <a:buChar char="-"/>
              <a:defRPr sz="1400" b="0" i="0" u="none" strike="noStrike" cap="none">
                <a:solidFill>
                  <a:srgbClr val="2C2C38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en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Politecnico</a:t>
            </a: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di Milano </a:t>
            </a:r>
          </a:p>
          <a:p>
            <a:pPr marL="177800" indent="-177800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Partner @ </a:t>
            </a:r>
            <a:r>
              <a:rPr lang="en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77800" indent="-177800">
              <a:spcBef>
                <a:spcPts val="0"/>
              </a:spcBef>
            </a:pPr>
            <a:r>
              <a:rPr lang="it-IT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Marco Balduini</a:t>
            </a:r>
          </a:p>
          <a:p>
            <a:pPr marL="177800" indent="-177800">
              <a:spcBef>
                <a:spcPts val="0"/>
              </a:spcBef>
            </a:pP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</a:t>
            </a: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&amp; CEO @ </a:t>
            </a: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Consulting</a:t>
            </a:r>
            <a:endParaRPr lang="it-IT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177800" indent="-177800">
              <a:spcBef>
                <a:spcPts val="0"/>
              </a:spcBef>
            </a:pPr>
            <a:r>
              <a:rPr lang="it-IT" b="1" dirty="0">
                <a:latin typeface="Helvetica Neue Light"/>
                <a:ea typeface="Helvetica Neue Light"/>
                <a:sym typeface="Helvetica Neue Light"/>
              </a:rPr>
              <a:t>Riccardo Tommasini</a:t>
            </a:r>
          </a:p>
          <a:p>
            <a:pPr marL="177800" indent="-177800">
              <a:spcBef>
                <a:spcPts val="0"/>
              </a:spcBef>
            </a:pP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it-IT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University</a:t>
            </a:r>
            <a:r>
              <a:rPr lang="it-IT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of Tartu</a:t>
            </a:r>
          </a:p>
          <a:p>
            <a:pPr marL="177800" indent="-177800">
              <a:spcBef>
                <a:spcPts val="0"/>
              </a:spcBef>
            </a:pPr>
            <a:endParaRPr lang="it-IT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0483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3711DC-14B2-A74F-BC7D-81EB11B98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the Demo Scenario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D29FD7-38D6-2A4D-B269-FA8F71C2D7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rcRect l="20415" r="8327"/>
          <a:stretch/>
        </p:blipFill>
        <p:spPr>
          <a:xfrm rot="16200000">
            <a:off x="2754333" y="-1014088"/>
            <a:ext cx="3806788" cy="7793233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1CDB205-4941-9846-B12B-D18927F48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E. Della Valle, M. </a:t>
            </a:r>
            <a:r>
              <a:rPr lang="en-GB" dirty="0" err="1"/>
              <a:t>Balduini</a:t>
            </a:r>
            <a:r>
              <a:rPr lang="en-GB" dirty="0"/>
              <a:t>, &amp; R. </a:t>
            </a:r>
            <a:r>
              <a:rPr lang="en-GB" dirty="0" err="1"/>
              <a:t>Tommasini</a:t>
            </a:r>
            <a:r>
              <a:rPr lang="en-GB" dirty="0"/>
              <a:t> - Influx Days - Virtual - 2020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A43A6D-E808-4C47-AEF5-6C338CE2D4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393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98726-26C0-FA4C-A141-D8C0D5B37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920" y="252816"/>
            <a:ext cx="8208392" cy="585247"/>
          </a:xfrm>
        </p:spPr>
        <p:txBody>
          <a:bodyPr/>
          <a:lstStyle/>
          <a:p>
            <a:r>
              <a:rPr lang="en-US" dirty="0"/>
              <a:t>Recall the Dashboard we demoed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D6681F-9C6C-C94A-A584-B090D332C9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E. Della Valle, M. </a:t>
            </a:r>
            <a:r>
              <a:rPr lang="en-GB" dirty="0" err="1"/>
              <a:t>Balduini</a:t>
            </a:r>
            <a:r>
              <a:rPr lang="en-GB" dirty="0"/>
              <a:t>, &amp; R. </a:t>
            </a:r>
            <a:r>
              <a:rPr lang="en-GB" dirty="0" err="1"/>
              <a:t>Tommasini</a:t>
            </a:r>
            <a:r>
              <a:rPr lang="en-GB" dirty="0"/>
              <a:t> - Influx Days - Virtual - 2020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1015F-BE39-484B-A1E8-A15C3B076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37EB3A-71AD-9B45-BF42-1A4E7DA067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1336" y="1114337"/>
            <a:ext cx="8432800" cy="333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50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5A27-033A-384F-9BDE-6A4A12315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Let’s go to the boot camp</a:t>
            </a:r>
          </a:p>
        </p:txBody>
      </p:sp>
      <p:pic>
        <p:nvPicPr>
          <p:cNvPr id="9" name="Picture 2" descr="Image result for fare un vaso">
            <a:extLst>
              <a:ext uri="{FF2B5EF4-FFF2-40B4-BE49-F238E27FC236}">
                <a16:creationId xmlns:a16="http://schemas.microsoft.com/office/drawing/2014/main" id="{8E5DDE19-2859-284C-AF65-02DCC646A1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3" r="6581"/>
          <a:stretch/>
        </p:blipFill>
        <p:spPr bwMode="auto">
          <a:xfrm>
            <a:off x="229048" y="1194848"/>
            <a:ext cx="8676000" cy="351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755C36-1CBA-C64D-8D2D-FFD06A0C872A}"/>
              </a:ext>
            </a:extLst>
          </p:cNvPr>
          <p:cNvSpPr/>
          <p:nvPr/>
        </p:nvSpPr>
        <p:spPr>
          <a:xfrm>
            <a:off x="7332133" y="3798444"/>
            <a:ext cx="1583447" cy="914400"/>
          </a:xfrm>
          <a:prstGeom prst="rect">
            <a:avLst/>
          </a:prstGeom>
          <a:solidFill>
            <a:srgbClr val="20202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GB" sz="5400" dirty="0">
                <a:solidFill>
                  <a:srgbClr val="00C9FF"/>
                </a:solidFill>
                <a:latin typeface="Arial"/>
              </a:rPr>
              <a:t>BC1</a:t>
            </a:r>
            <a:endParaRPr kumimoji="0" lang="en-GB" sz="5400" b="0" i="0" u="none" strike="noStrike" kern="0" cap="none" spc="0" normalizeH="0" baseline="0" noProof="0" dirty="0">
              <a:ln>
                <a:noFill/>
              </a:ln>
              <a:solidFill>
                <a:srgbClr val="00C9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8C68F-41AD-314F-A180-B67D6440A3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en-GB" dirty="0">
                <a:solidFill>
                  <a:srgbClr val="D7E5E6"/>
                </a:solidFill>
              </a:rPr>
              <a:t>E. Della Valle, M. </a:t>
            </a:r>
            <a:r>
              <a:rPr lang="en-GB" dirty="0" err="1">
                <a:solidFill>
                  <a:srgbClr val="D7E5E6"/>
                </a:solidFill>
              </a:rPr>
              <a:t>Balduini</a:t>
            </a:r>
            <a:r>
              <a:rPr lang="en-GB" dirty="0">
                <a:solidFill>
                  <a:srgbClr val="D7E5E6"/>
                </a:solidFill>
              </a:rPr>
              <a:t>, &amp; R. </a:t>
            </a:r>
            <a:r>
              <a:rPr lang="en-GB" dirty="0" err="1">
                <a:solidFill>
                  <a:srgbClr val="D7E5E6"/>
                </a:solidFill>
              </a:rPr>
              <a:t>Tommasini</a:t>
            </a:r>
            <a:r>
              <a:rPr lang="en-GB" dirty="0">
                <a:solidFill>
                  <a:srgbClr val="D7E5E6"/>
                </a:solidFill>
              </a:rPr>
              <a:t> - Influx Days - Virtual - 2020</a:t>
            </a:r>
            <a:endParaRPr kumimoji="0" lang="en-GB" sz="1200" b="0" i="0" u="none" strike="noStrike" kern="0" cap="none" spc="0" normalizeH="0" baseline="0" noProof="0" dirty="0">
              <a:ln>
                <a:noFill/>
              </a:ln>
              <a:solidFill>
                <a:srgbClr val="D7E5E6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EDCD35-5087-244D-A50B-94B1EA884B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3D80EDDC-E38A-944F-B9CB-B0C6554768E0}" type="slidenum">
              <a:rPr kumimoji="0" lang="en-GB" sz="12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lang="en-GB" sz="1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1308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98726-26C0-FA4C-A141-D8C0D5B37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920" y="252816"/>
            <a:ext cx="8208392" cy="585247"/>
          </a:xfrm>
        </p:spPr>
        <p:txBody>
          <a:bodyPr/>
          <a:lstStyle/>
          <a:p>
            <a:r>
              <a:rPr lang="en-US" dirty="0"/>
              <a:t>It’s now your turn!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D6681F-9C6C-C94A-A584-B090D332C9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E. Della Valle, M. </a:t>
            </a:r>
            <a:r>
              <a:rPr lang="en-GB" dirty="0" err="1"/>
              <a:t>Balduini</a:t>
            </a:r>
            <a:r>
              <a:rPr lang="en-GB" dirty="0"/>
              <a:t>, &amp; R. </a:t>
            </a:r>
            <a:r>
              <a:rPr lang="en-GB" dirty="0" err="1"/>
              <a:t>Tommasini</a:t>
            </a:r>
            <a:r>
              <a:rPr lang="en-GB" dirty="0"/>
              <a:t> - Influx Days - Virtual - 2020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1015F-BE39-484B-A1E8-A15C3B076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37EB3A-71AD-9B45-BF42-1A4E7DA067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1336" y="1114337"/>
            <a:ext cx="8432800" cy="33312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C432526-90FA-5F46-8233-1155ADACB00B}"/>
              </a:ext>
            </a:extLst>
          </p:cNvPr>
          <p:cNvSpPr/>
          <p:nvPr/>
        </p:nvSpPr>
        <p:spPr>
          <a:xfrm>
            <a:off x="3166533" y="2184400"/>
            <a:ext cx="5646547" cy="2261179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B87205-AEC8-B941-B648-73EC5A92795E}"/>
              </a:ext>
            </a:extLst>
          </p:cNvPr>
          <p:cNvSpPr/>
          <p:nvPr/>
        </p:nvSpPr>
        <p:spPr>
          <a:xfrm>
            <a:off x="355599" y="1114337"/>
            <a:ext cx="1413934" cy="1070063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D85543-4C5D-F445-82E9-3DB88DF8D358}"/>
              </a:ext>
            </a:extLst>
          </p:cNvPr>
          <p:cNvSpPr/>
          <p:nvPr/>
        </p:nvSpPr>
        <p:spPr>
          <a:xfrm>
            <a:off x="322392" y="3860332"/>
            <a:ext cx="1413934" cy="585247"/>
          </a:xfrm>
          <a:prstGeom prst="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7C6CCA-4BCF-8A46-A46F-8693346B049B}"/>
              </a:ext>
            </a:extLst>
          </p:cNvPr>
          <p:cNvGrpSpPr/>
          <p:nvPr/>
        </p:nvGrpSpPr>
        <p:grpSpPr>
          <a:xfrm>
            <a:off x="351336" y="1114336"/>
            <a:ext cx="8432800" cy="3331242"/>
            <a:chOff x="330920" y="1114338"/>
            <a:chExt cx="8482160" cy="333124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54DE69C-9EE1-304D-A10E-D1BCE6F99E43}"/>
                </a:ext>
              </a:extLst>
            </p:cNvPr>
            <p:cNvSpPr/>
            <p:nvPr/>
          </p:nvSpPr>
          <p:spPr>
            <a:xfrm>
              <a:off x="1795591" y="1114338"/>
              <a:ext cx="7017489" cy="1044192"/>
            </a:xfrm>
            <a:prstGeom prst="rect">
              <a:avLst/>
            </a:prstGeom>
            <a:solidFill>
              <a:schemeClr val="bg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8FC8416-279E-F044-87F1-237C83B3A05D}"/>
                </a:ext>
              </a:extLst>
            </p:cNvPr>
            <p:cNvSpPr/>
            <p:nvPr/>
          </p:nvSpPr>
          <p:spPr>
            <a:xfrm>
              <a:off x="330920" y="2252132"/>
              <a:ext cx="1464671" cy="1582330"/>
            </a:xfrm>
            <a:prstGeom prst="rect">
              <a:avLst/>
            </a:prstGeom>
            <a:solidFill>
              <a:schemeClr val="bg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6C7235F-FE5F-2845-B938-A2B82B0F6DDC}"/>
                </a:ext>
              </a:extLst>
            </p:cNvPr>
            <p:cNvSpPr/>
            <p:nvPr/>
          </p:nvSpPr>
          <p:spPr>
            <a:xfrm>
              <a:off x="1795591" y="2158530"/>
              <a:ext cx="1311678" cy="2287049"/>
            </a:xfrm>
            <a:prstGeom prst="rect">
              <a:avLst/>
            </a:prstGeom>
            <a:solidFill>
              <a:schemeClr val="bg2"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7345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FC962-845A-8C44-8E13-272C4660A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 out the material we are sharing with you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E5CF6F-2310-A848-B3DD-D34B24509381}"/>
              </a:ext>
            </a:extLst>
          </p:cNvPr>
          <p:cNvSpPr txBox="1"/>
          <p:nvPr/>
        </p:nvSpPr>
        <p:spPr>
          <a:xfrm>
            <a:off x="463540" y="1250966"/>
            <a:ext cx="1781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Requirements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958E63-CBD3-A44F-8585-FB3ED61069D9}"/>
              </a:ext>
            </a:extLst>
          </p:cNvPr>
          <p:cNvSpPr txBox="1"/>
          <p:nvPr/>
        </p:nvSpPr>
        <p:spPr>
          <a:xfrm>
            <a:off x="7107276" y="1242371"/>
            <a:ext cx="1423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Test cases</a:t>
            </a: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834EC35D-1697-B042-B3AD-14C15774A608}"/>
              </a:ext>
            </a:extLst>
          </p:cNvPr>
          <p:cNvSpPr/>
          <p:nvPr/>
        </p:nvSpPr>
        <p:spPr>
          <a:xfrm>
            <a:off x="552893" y="1637073"/>
            <a:ext cx="638731" cy="372480"/>
          </a:xfrm>
          <a:custGeom>
            <a:avLst/>
            <a:gdLst>
              <a:gd name="connsiteX0" fmla="*/ 0 w 638731"/>
              <a:gd name="connsiteY0" fmla="*/ 341 h 372480"/>
              <a:gd name="connsiteX1" fmla="*/ 637954 w 638731"/>
              <a:gd name="connsiteY1" fmla="*/ 21606 h 372480"/>
              <a:gd name="connsiteX2" fmla="*/ 138223 w 638731"/>
              <a:gd name="connsiteY2" fmla="*/ 138564 h 372480"/>
              <a:gd name="connsiteX3" fmla="*/ 478465 w 638731"/>
              <a:gd name="connsiteY3" fmla="*/ 223625 h 372480"/>
              <a:gd name="connsiteX4" fmla="*/ 627321 w 638731"/>
              <a:gd name="connsiteY4" fmla="*/ 372480 h 37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8731" h="372480">
                <a:moveTo>
                  <a:pt x="0" y="341"/>
                </a:moveTo>
                <a:cubicBezTo>
                  <a:pt x="307458" y="-545"/>
                  <a:pt x="614917" y="-1431"/>
                  <a:pt x="637954" y="21606"/>
                </a:cubicBezTo>
                <a:cubicBezTo>
                  <a:pt x="660991" y="44643"/>
                  <a:pt x="164804" y="104894"/>
                  <a:pt x="138223" y="138564"/>
                </a:cubicBezTo>
                <a:cubicBezTo>
                  <a:pt x="111642" y="172234"/>
                  <a:pt x="396949" y="184639"/>
                  <a:pt x="478465" y="223625"/>
                </a:cubicBezTo>
                <a:cubicBezTo>
                  <a:pt x="559981" y="262611"/>
                  <a:pt x="593651" y="317545"/>
                  <a:pt x="627321" y="372480"/>
                </a:cubicBezTo>
              </a:path>
            </a:pathLst>
          </a:custGeom>
          <a:noFill/>
          <a:ln w="3175">
            <a:solidFill>
              <a:schemeClr val="tx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7DE9FC5F-B636-D240-92E8-E4572C81C111}"/>
              </a:ext>
            </a:extLst>
          </p:cNvPr>
          <p:cNvSpPr/>
          <p:nvPr/>
        </p:nvSpPr>
        <p:spPr>
          <a:xfrm>
            <a:off x="6655981" y="1615808"/>
            <a:ext cx="1180214" cy="393745"/>
          </a:xfrm>
          <a:custGeom>
            <a:avLst/>
            <a:gdLst>
              <a:gd name="connsiteX0" fmla="*/ 1180214 w 1180214"/>
              <a:gd name="connsiteY0" fmla="*/ 341 h 393745"/>
              <a:gd name="connsiteX1" fmla="*/ 489098 w 1180214"/>
              <a:gd name="connsiteY1" fmla="*/ 21606 h 393745"/>
              <a:gd name="connsiteX2" fmla="*/ 871870 w 1180214"/>
              <a:gd name="connsiteY2" fmla="*/ 138564 h 393745"/>
              <a:gd name="connsiteX3" fmla="*/ 350875 w 1180214"/>
              <a:gd name="connsiteY3" fmla="*/ 234257 h 393745"/>
              <a:gd name="connsiteX4" fmla="*/ 0 w 1180214"/>
              <a:gd name="connsiteY4" fmla="*/ 393745 h 393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0214" h="393745">
                <a:moveTo>
                  <a:pt x="1180214" y="341"/>
                </a:moveTo>
                <a:cubicBezTo>
                  <a:pt x="860351" y="-545"/>
                  <a:pt x="540489" y="-1431"/>
                  <a:pt x="489098" y="21606"/>
                </a:cubicBezTo>
                <a:cubicBezTo>
                  <a:pt x="437707" y="44643"/>
                  <a:pt x="894907" y="103122"/>
                  <a:pt x="871870" y="138564"/>
                </a:cubicBezTo>
                <a:cubicBezTo>
                  <a:pt x="848833" y="174006"/>
                  <a:pt x="496187" y="191727"/>
                  <a:pt x="350875" y="234257"/>
                </a:cubicBezTo>
                <a:cubicBezTo>
                  <a:pt x="205563" y="276787"/>
                  <a:pt x="102781" y="335266"/>
                  <a:pt x="0" y="393745"/>
                </a:cubicBezTo>
              </a:path>
            </a:pathLst>
          </a:custGeom>
          <a:noFill/>
          <a:ln w="3175">
            <a:solidFill>
              <a:schemeClr val="tx2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142F7E-FF16-564E-B5F7-3D0C7B537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/>
              <a:t>E. Della Valle, M. </a:t>
            </a:r>
            <a:r>
              <a:rPr lang="en-GB" dirty="0" err="1"/>
              <a:t>Balduini</a:t>
            </a:r>
            <a:r>
              <a:rPr lang="en-GB" dirty="0"/>
              <a:t>, &amp; R. </a:t>
            </a:r>
            <a:r>
              <a:rPr lang="en-GB" dirty="0" err="1"/>
              <a:t>Tommasini</a:t>
            </a:r>
            <a:r>
              <a:rPr lang="en-GB"/>
              <a:t> - Influx Days - Virtual - 2020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1AB2F0-0EA4-A94B-8F84-4D461CD86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D80EDDC-E38A-944F-B9CB-B0C6554768E0}" type="slidenum">
              <a:rPr lang="en-GB" smtClean="0"/>
              <a:pPr/>
              <a:t>6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CECC55-5F4B-FD40-9C02-A2BD57340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92144">
            <a:off x="694029" y="1896722"/>
            <a:ext cx="3600000" cy="24923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9A67DE9-2FB5-5948-A05E-0F603C523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98691">
            <a:off x="4594645" y="2020556"/>
            <a:ext cx="3593184" cy="249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9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966AF2-CF74-A340-A83A-335DBD72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Boot camp – part 1</a:t>
            </a:r>
            <a:endParaRPr lang="en-US" dirty="0"/>
          </a:p>
        </p:txBody>
      </p:sp>
      <p:sp>
        <p:nvSpPr>
          <p:cNvPr id="6" name="Subtitle 1">
            <a:extLst>
              <a:ext uri="{FF2B5EF4-FFF2-40B4-BE49-F238E27FC236}">
                <a16:creationId xmlns:a16="http://schemas.microsoft.com/office/drawing/2014/main" id="{F82D12D0-6DF9-2F48-9BEE-EDA5A822A009}"/>
              </a:ext>
            </a:extLst>
          </p:cNvPr>
          <p:cNvSpPr txBox="1">
            <a:spLocks/>
          </p:cNvSpPr>
          <p:nvPr/>
        </p:nvSpPr>
        <p:spPr>
          <a:xfrm>
            <a:off x="6159916" y="2263767"/>
            <a:ext cx="2979641" cy="4374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100000"/>
              <a:buFont typeface="Arial" charset="0"/>
              <a:buNone/>
              <a:tabLst/>
              <a:defRPr lang="en-US" sz="2400" b="0" i="0" kern="1200" cap="none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Rubik" pitchFamily="2" charset="-79"/>
                <a:ea typeface="Helvetica Neue" charset="0"/>
                <a:cs typeface="Rubik" pitchFamily="2" charset="-79"/>
              </a:defRPr>
            </a:lvl1pPr>
            <a:lvl2pPr marL="800100" indent="-3429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Tx/>
              <a:buFont typeface="Helvetica" charset="-52"/>
              <a:buChar char="–"/>
              <a:tabLst/>
              <a:defRPr sz="2400" b="0" i="0" kern="1200">
                <a:solidFill>
                  <a:srgbClr val="2C2C38"/>
                </a:solidFill>
                <a:latin typeface="Rubik" pitchFamily="2" charset="-79"/>
                <a:ea typeface="Helvetica Neue" charset="0"/>
                <a:cs typeface="Rubik" pitchFamily="2" charset="-79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Tx/>
              <a:buFont typeface="Arial" charset="0"/>
              <a:buChar char="•"/>
              <a:tabLst/>
              <a:defRPr sz="2000" b="0" i="0" kern="1200">
                <a:solidFill>
                  <a:srgbClr val="2C2C38"/>
                </a:solidFill>
                <a:latin typeface="Rubik" pitchFamily="2" charset="-79"/>
                <a:ea typeface="Helvetica Neue" charset="0"/>
                <a:cs typeface="Rubik" pitchFamily="2" charset="-79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Tx/>
              <a:buFont typeface="LucidaGrande" charset="0"/>
              <a:buChar char="▫︎"/>
              <a:defRPr sz="1800" b="0" i="0" kern="1200">
                <a:solidFill>
                  <a:srgbClr val="2C2C38"/>
                </a:solidFill>
                <a:latin typeface="Rubik" pitchFamily="2" charset="-79"/>
                <a:ea typeface="Helvetica Neue" charset="0"/>
                <a:cs typeface="Rubik" pitchFamily="2" charset="-79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Tx/>
              <a:buFont typeface=".AppleSystemUIFont" charset="-120"/>
              <a:buChar char="-"/>
              <a:defRPr sz="1800" b="0" i="0" kern="1200">
                <a:solidFill>
                  <a:srgbClr val="2C2C38"/>
                </a:solidFill>
                <a:latin typeface="Rubik" pitchFamily="2" charset="-79"/>
                <a:ea typeface="Helvetica Neue" charset="0"/>
                <a:cs typeface="Rubik" pitchFamily="2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charset="0"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ea typeface="Helvetica Neue" charset="0"/>
              <a:cs typeface="Rubik" pitchFamily="2" charset="-79"/>
              <a:sym typeface="Arial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DE96E60C-5DB2-8540-83CC-0CF87240A089}"/>
              </a:ext>
            </a:extLst>
          </p:cNvPr>
          <p:cNvSpPr txBox="1">
            <a:spLocks/>
          </p:cNvSpPr>
          <p:nvPr/>
        </p:nvSpPr>
        <p:spPr>
          <a:xfrm>
            <a:off x="6159916" y="1060619"/>
            <a:ext cx="2979641" cy="101024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u="none" kern="1200" spc="-14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Rubik Medium" pitchFamily="2" charset="-79"/>
                <a:ea typeface="Helvetica Neue" charset="0"/>
                <a:cs typeface="Rubik Medium" pitchFamily="2" charset="-79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3000" b="0" i="0" u="none" strike="noStrike" kern="1200" cap="none" spc="-14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ea typeface="Helvetica Neue" charset="0"/>
              <a:cs typeface="Rubik Medium" pitchFamily="2" charset="-79"/>
              <a:sym typeface="Arial"/>
            </a:endParaRPr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DC35FB06-9DC3-3246-AAC4-CDF14E47E4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853" y="4024849"/>
            <a:ext cx="7720618" cy="972772"/>
          </a:xfrm>
        </p:spPr>
        <p:txBody>
          <a:bodyPr/>
          <a:lstStyle/>
          <a:p>
            <a:pPr marL="100013" indent="-100013">
              <a:spcBef>
                <a:spcPts val="0"/>
              </a:spcBef>
              <a:buClr>
                <a:schemeClr val="lt1"/>
              </a:buClr>
              <a:buSzPts val="1800"/>
            </a:pP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Emanuele Della Valle 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Politecnico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di Milano &amp; Partner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00013" indent="-100013">
              <a:spcBef>
                <a:spcPts val="0"/>
              </a:spcBef>
            </a:pP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Marco </a:t>
            </a:r>
            <a:r>
              <a:rPr lang="en-US" b="1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Balduini</a:t>
            </a: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Founder &amp; CEO @ </a:t>
            </a:r>
            <a:r>
              <a:rPr lang="en-US" sz="1350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Quantia</a:t>
            </a:r>
            <a:r>
              <a:rPr lang="en-US" sz="135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Consulting</a:t>
            </a:r>
          </a:p>
          <a:p>
            <a:pPr marL="100013" indent="-100013">
              <a:spcBef>
                <a:spcPts val="0"/>
              </a:spcBef>
            </a:pP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Riccardo </a:t>
            </a:r>
            <a:r>
              <a:rPr lang="en-US" b="1" dirty="0" err="1">
                <a:latin typeface="Helvetica Neue Light"/>
                <a:ea typeface="Helvetica Neue Light"/>
                <a:cs typeface="Helvetica Neue Light"/>
                <a:sym typeface="Helvetica Neue Light"/>
              </a:rPr>
              <a:t>Tommasini</a:t>
            </a:r>
            <a:r>
              <a:rPr lang="en-US" b="1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it-IT" sz="1350" dirty="0">
                <a:solidFill>
                  <a:srgbClr val="000000">
                    <a:lumMod val="75000"/>
                    <a:lumOff val="25000"/>
                  </a:srgbClr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Prof. @ </a:t>
            </a:r>
            <a:r>
              <a:rPr lang="it-IT" sz="1350" dirty="0" err="1">
                <a:solidFill>
                  <a:srgbClr val="000000">
                    <a:lumMod val="75000"/>
                    <a:lumOff val="25000"/>
                  </a:srgbClr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University</a:t>
            </a:r>
            <a:r>
              <a:rPr lang="it-IT" sz="1350" dirty="0">
                <a:solidFill>
                  <a:srgbClr val="000000">
                    <a:lumMod val="75000"/>
                    <a:lumOff val="25000"/>
                  </a:srgbClr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of Tartu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81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fluxDays Template">
  <a:themeElements>
    <a:clrScheme name="InfluxData palette">
      <a:dk1>
        <a:srgbClr val="000000"/>
      </a:dk1>
      <a:lt1>
        <a:srgbClr val="FFFFFF"/>
      </a:lt1>
      <a:dk2>
        <a:srgbClr val="44546A"/>
      </a:dk2>
      <a:lt2>
        <a:srgbClr val="D7E5E6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InfluxDays Template">
  <a:themeElements>
    <a:clrScheme name="InfluxData palette">
      <a:dk1>
        <a:srgbClr val="000000"/>
      </a:dk1>
      <a:lt1>
        <a:srgbClr val="FFFFFF"/>
      </a:lt1>
      <a:dk2>
        <a:srgbClr val="44546A"/>
      </a:dk2>
      <a:lt2>
        <a:srgbClr val="D7E5E6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2419</TotalTime>
  <Words>209</Words>
  <Application>Microsoft Macintosh PowerPoint</Application>
  <PresentationFormat>On-screen Show (16:9)</PresentationFormat>
  <Paragraphs>30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Rubik Medium</vt:lpstr>
      <vt:lpstr>Arial</vt:lpstr>
      <vt:lpstr>Courier New</vt:lpstr>
      <vt:lpstr>Helvetica Neue Light</vt:lpstr>
      <vt:lpstr>Calibri Light</vt:lpstr>
      <vt:lpstr>Rubik</vt:lpstr>
      <vt:lpstr>Helvetica Neue</vt:lpstr>
      <vt:lpstr>Calibri</vt:lpstr>
      <vt:lpstr>Merriweather Sans</vt:lpstr>
      <vt:lpstr>InfluxDays Template</vt:lpstr>
      <vt:lpstr>1_Office Theme</vt:lpstr>
      <vt:lpstr>1_InfluxDays Template</vt:lpstr>
      <vt:lpstr>Boot camp – part 1</vt:lpstr>
      <vt:lpstr>Recall the Demo Scenario</vt:lpstr>
      <vt:lpstr>Recall the Dashboard we demoed</vt:lpstr>
      <vt:lpstr>Let’s go to the boot camp</vt:lpstr>
      <vt:lpstr>It’s now your turn!</vt:lpstr>
      <vt:lpstr>Check out the material we are sharing with you</vt:lpstr>
      <vt:lpstr>Boot camp – part 1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InfluxDB 101</dc:title>
  <cp:lastModifiedBy>Emanuele Della Valle</cp:lastModifiedBy>
  <cp:revision>107</cp:revision>
  <dcterms:modified xsi:type="dcterms:W3CDTF">2020-06-07T05:50:23Z</dcterms:modified>
</cp:coreProperties>
</file>